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42" r:id="rId3"/>
    <p:sldId id="341" r:id="rId4"/>
    <p:sldId id="299" r:id="rId5"/>
    <p:sldId id="332" r:id="rId6"/>
    <p:sldId id="300" r:id="rId7"/>
    <p:sldId id="333" r:id="rId8"/>
    <p:sldId id="301" r:id="rId9"/>
    <p:sldId id="334" r:id="rId10"/>
    <p:sldId id="302" r:id="rId11"/>
    <p:sldId id="304" r:id="rId12"/>
    <p:sldId id="305" r:id="rId13"/>
    <p:sldId id="306" r:id="rId14"/>
    <p:sldId id="339" r:id="rId15"/>
    <p:sldId id="307" r:id="rId16"/>
    <p:sldId id="308" r:id="rId17"/>
    <p:sldId id="309" r:id="rId18"/>
    <p:sldId id="336" r:id="rId19"/>
    <p:sldId id="311" r:id="rId20"/>
    <p:sldId id="313" r:id="rId21"/>
    <p:sldId id="316" r:id="rId22"/>
    <p:sldId id="317" r:id="rId23"/>
    <p:sldId id="329" r:id="rId24"/>
    <p:sldId id="330" r:id="rId25"/>
    <p:sldId id="331" r:id="rId26"/>
    <p:sldId id="337" r:id="rId27"/>
    <p:sldId id="318" r:id="rId28"/>
    <p:sldId id="320" r:id="rId29"/>
    <p:sldId id="343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400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F62DEAD-D09E-4422-A1B6-98BE021DB3E6}" type="doc">
      <dgm:prSet loTypeId="urn:microsoft.com/office/officeart/2005/8/layout/process4" loCatId="process" qsTypeId="urn:microsoft.com/office/officeart/2005/8/quickstyle/simple2" qsCatId="simple" csTypeId="urn:microsoft.com/office/officeart/2005/8/colors/accent6_1" csCatId="accent6"/>
      <dgm:spPr/>
      <dgm:t>
        <a:bodyPr/>
        <a:lstStyle/>
        <a:p>
          <a:endParaRPr lang="en-IN"/>
        </a:p>
      </dgm:t>
    </dgm:pt>
    <dgm:pt modelId="{F397E68D-23BC-4E43-82EC-F906E6615B5C}">
      <dgm:prSet/>
      <dgm:spPr/>
      <dgm:t>
        <a:bodyPr/>
        <a:lstStyle/>
        <a:p>
          <a:pPr rtl="0"/>
          <a:r>
            <a:rPr lang="en-IN" b="1" dirty="0"/>
            <a:t>The initial response </a:t>
          </a:r>
          <a:r>
            <a:rPr lang="en-IN" dirty="0"/>
            <a:t>......formation of a protective surface clot; the underlying tissue becomes acutely inflamed, with some necrosis. </a:t>
          </a:r>
        </a:p>
      </dgm:t>
    </dgm:pt>
    <dgm:pt modelId="{C71FAE1E-F25B-47D3-BF47-DF1E7B50223C}" type="parTrans" cxnId="{30CFB481-7738-4576-98E5-ACF568AF943A}">
      <dgm:prSet/>
      <dgm:spPr/>
      <dgm:t>
        <a:bodyPr/>
        <a:lstStyle/>
        <a:p>
          <a:endParaRPr lang="en-IN"/>
        </a:p>
      </dgm:t>
    </dgm:pt>
    <dgm:pt modelId="{C3329D43-FA3C-4C57-89BD-FEFED891F427}" type="sibTrans" cxnId="{30CFB481-7738-4576-98E5-ACF568AF943A}">
      <dgm:prSet/>
      <dgm:spPr/>
      <dgm:t>
        <a:bodyPr/>
        <a:lstStyle/>
        <a:p>
          <a:endParaRPr lang="en-IN"/>
        </a:p>
      </dgm:t>
    </dgm:pt>
    <dgm:pt modelId="{C41EC198-1AE1-4886-AC15-9F1B7B96DF37}">
      <dgm:prSet/>
      <dgm:spPr/>
      <dgm:t>
        <a:bodyPr/>
        <a:lstStyle/>
        <a:p>
          <a:pPr rtl="0"/>
          <a:r>
            <a:rPr lang="en-IN" dirty="0"/>
            <a:t>The clot is then replaced by granulation tissue. </a:t>
          </a:r>
        </a:p>
      </dgm:t>
    </dgm:pt>
    <dgm:pt modelId="{A1E86ECA-E6C5-424C-98B3-0A5511C5E37D}" type="parTrans" cxnId="{67DC58E8-23CC-4F2D-A8F2-9DB30F19874F}">
      <dgm:prSet/>
      <dgm:spPr/>
      <dgm:t>
        <a:bodyPr/>
        <a:lstStyle/>
        <a:p>
          <a:endParaRPr lang="en-IN"/>
        </a:p>
      </dgm:t>
    </dgm:pt>
    <dgm:pt modelId="{852BF448-5CD2-4D7F-B082-BF598DC81D5E}" type="sibTrans" cxnId="{67DC58E8-23CC-4F2D-A8F2-9DB30F19874F}">
      <dgm:prSet/>
      <dgm:spPr/>
      <dgm:t>
        <a:bodyPr/>
        <a:lstStyle/>
        <a:p>
          <a:endParaRPr lang="en-IN"/>
        </a:p>
      </dgm:t>
    </dgm:pt>
    <dgm:pt modelId="{C8A28019-2570-4CAD-A346-1FD749008150}">
      <dgm:prSet/>
      <dgm:spPr/>
      <dgm:t>
        <a:bodyPr/>
        <a:lstStyle/>
        <a:p>
          <a:pPr rtl="0"/>
          <a:r>
            <a:rPr lang="en-IN" b="1" dirty="0"/>
            <a:t>By 24 hours</a:t>
          </a:r>
          <a:r>
            <a:rPr lang="en-IN" dirty="0"/>
            <a:t>, there is an increase in new connective tissue cells, mainly </a:t>
          </a:r>
          <a:r>
            <a:rPr lang="en-IN" dirty="0" err="1"/>
            <a:t>angioblasts</a:t>
          </a:r>
          <a:r>
            <a:rPr lang="en-IN" dirty="0"/>
            <a:t>, just beneath the surface layer of inflammation and necrosis. </a:t>
          </a:r>
        </a:p>
      </dgm:t>
    </dgm:pt>
    <dgm:pt modelId="{46AE1946-EF41-4BCB-A36B-BC2BB8FB35E2}" type="parTrans" cxnId="{6C28C231-7971-4E4B-ACAE-4F59CDC430D2}">
      <dgm:prSet/>
      <dgm:spPr/>
      <dgm:t>
        <a:bodyPr/>
        <a:lstStyle/>
        <a:p>
          <a:endParaRPr lang="en-IN"/>
        </a:p>
      </dgm:t>
    </dgm:pt>
    <dgm:pt modelId="{CC940F2D-120D-4016-A7EE-4935E7B80E3E}" type="sibTrans" cxnId="{6C28C231-7971-4E4B-ACAE-4F59CDC430D2}">
      <dgm:prSet/>
      <dgm:spPr/>
      <dgm:t>
        <a:bodyPr/>
        <a:lstStyle/>
        <a:p>
          <a:endParaRPr lang="en-IN"/>
        </a:p>
      </dgm:t>
    </dgm:pt>
    <dgm:pt modelId="{80A5A26D-F5BD-404B-832D-B83DBA4DEE24}" type="pres">
      <dgm:prSet presAssocID="{9F62DEAD-D09E-4422-A1B6-98BE021DB3E6}" presName="Name0" presStyleCnt="0">
        <dgm:presLayoutVars>
          <dgm:dir/>
          <dgm:animLvl val="lvl"/>
          <dgm:resizeHandles val="exact"/>
        </dgm:presLayoutVars>
      </dgm:prSet>
      <dgm:spPr/>
    </dgm:pt>
    <dgm:pt modelId="{E81430D4-BF10-4F00-B6C8-B8B653D1E560}" type="pres">
      <dgm:prSet presAssocID="{C8A28019-2570-4CAD-A346-1FD749008150}" presName="boxAndChildren" presStyleCnt="0"/>
      <dgm:spPr/>
    </dgm:pt>
    <dgm:pt modelId="{02BFD227-CC6D-4F70-A1B2-692FC5276F3B}" type="pres">
      <dgm:prSet presAssocID="{C8A28019-2570-4CAD-A346-1FD749008150}" presName="parentTextBox" presStyleLbl="node1" presStyleIdx="0" presStyleCnt="3"/>
      <dgm:spPr/>
    </dgm:pt>
    <dgm:pt modelId="{12AA0283-19C8-4944-B867-0303A8040E6C}" type="pres">
      <dgm:prSet presAssocID="{852BF448-5CD2-4D7F-B082-BF598DC81D5E}" presName="sp" presStyleCnt="0"/>
      <dgm:spPr/>
    </dgm:pt>
    <dgm:pt modelId="{67A7E2B6-D720-4BEE-AEAF-576B7D3AEEE5}" type="pres">
      <dgm:prSet presAssocID="{C41EC198-1AE1-4886-AC15-9F1B7B96DF37}" presName="arrowAndChildren" presStyleCnt="0"/>
      <dgm:spPr/>
    </dgm:pt>
    <dgm:pt modelId="{85BC641B-D9F2-4DA5-8EF4-28C77D0A45A5}" type="pres">
      <dgm:prSet presAssocID="{C41EC198-1AE1-4886-AC15-9F1B7B96DF37}" presName="parentTextArrow" presStyleLbl="node1" presStyleIdx="1" presStyleCnt="3"/>
      <dgm:spPr/>
    </dgm:pt>
    <dgm:pt modelId="{F1981132-C8D7-4155-812B-AC901CA06F9F}" type="pres">
      <dgm:prSet presAssocID="{C3329D43-FA3C-4C57-89BD-FEFED891F427}" presName="sp" presStyleCnt="0"/>
      <dgm:spPr/>
    </dgm:pt>
    <dgm:pt modelId="{DBA72BCF-E2E0-48A2-8A2E-AD2BC5764060}" type="pres">
      <dgm:prSet presAssocID="{F397E68D-23BC-4E43-82EC-F906E6615B5C}" presName="arrowAndChildren" presStyleCnt="0"/>
      <dgm:spPr/>
    </dgm:pt>
    <dgm:pt modelId="{6475C34C-D889-4C72-B837-556E1A9E12C0}" type="pres">
      <dgm:prSet presAssocID="{F397E68D-23BC-4E43-82EC-F906E6615B5C}" presName="parentTextArrow" presStyleLbl="node1" presStyleIdx="2" presStyleCnt="3"/>
      <dgm:spPr/>
    </dgm:pt>
  </dgm:ptLst>
  <dgm:cxnLst>
    <dgm:cxn modelId="{F3C2FF24-A680-4599-A6BA-A0676D421464}" type="presOf" srcId="{9F62DEAD-D09E-4422-A1B6-98BE021DB3E6}" destId="{80A5A26D-F5BD-404B-832D-B83DBA4DEE24}" srcOrd="0" destOrd="0" presId="urn:microsoft.com/office/officeart/2005/8/layout/process4"/>
    <dgm:cxn modelId="{6C28C231-7971-4E4B-ACAE-4F59CDC430D2}" srcId="{9F62DEAD-D09E-4422-A1B6-98BE021DB3E6}" destId="{C8A28019-2570-4CAD-A346-1FD749008150}" srcOrd="2" destOrd="0" parTransId="{46AE1946-EF41-4BCB-A36B-BC2BB8FB35E2}" sibTransId="{CC940F2D-120D-4016-A7EE-4935E7B80E3E}"/>
    <dgm:cxn modelId="{29628439-9A51-4904-9921-D627540EC23B}" type="presOf" srcId="{C41EC198-1AE1-4886-AC15-9F1B7B96DF37}" destId="{85BC641B-D9F2-4DA5-8EF4-28C77D0A45A5}" srcOrd="0" destOrd="0" presId="urn:microsoft.com/office/officeart/2005/8/layout/process4"/>
    <dgm:cxn modelId="{30CFB481-7738-4576-98E5-ACF568AF943A}" srcId="{9F62DEAD-D09E-4422-A1B6-98BE021DB3E6}" destId="{F397E68D-23BC-4E43-82EC-F906E6615B5C}" srcOrd="0" destOrd="0" parTransId="{C71FAE1E-F25B-47D3-BF47-DF1E7B50223C}" sibTransId="{C3329D43-FA3C-4C57-89BD-FEFED891F427}"/>
    <dgm:cxn modelId="{9E0692AD-4088-4812-A36F-F022229ADEEA}" type="presOf" srcId="{F397E68D-23BC-4E43-82EC-F906E6615B5C}" destId="{6475C34C-D889-4C72-B837-556E1A9E12C0}" srcOrd="0" destOrd="0" presId="urn:microsoft.com/office/officeart/2005/8/layout/process4"/>
    <dgm:cxn modelId="{67DC58E8-23CC-4F2D-A8F2-9DB30F19874F}" srcId="{9F62DEAD-D09E-4422-A1B6-98BE021DB3E6}" destId="{C41EC198-1AE1-4886-AC15-9F1B7B96DF37}" srcOrd="1" destOrd="0" parTransId="{A1E86ECA-E6C5-424C-98B3-0A5511C5E37D}" sibTransId="{852BF448-5CD2-4D7F-B082-BF598DC81D5E}"/>
    <dgm:cxn modelId="{20C2C5F5-414D-47D4-85BD-6EB7299B9BA4}" type="presOf" srcId="{C8A28019-2570-4CAD-A346-1FD749008150}" destId="{02BFD227-CC6D-4F70-A1B2-692FC5276F3B}" srcOrd="0" destOrd="0" presId="urn:microsoft.com/office/officeart/2005/8/layout/process4"/>
    <dgm:cxn modelId="{0809784E-5D3C-4B51-8297-B7DE70A8A33B}" type="presParOf" srcId="{80A5A26D-F5BD-404B-832D-B83DBA4DEE24}" destId="{E81430D4-BF10-4F00-B6C8-B8B653D1E560}" srcOrd="0" destOrd="0" presId="urn:microsoft.com/office/officeart/2005/8/layout/process4"/>
    <dgm:cxn modelId="{17DEC7FA-9358-4423-BFB4-1C396930ABE8}" type="presParOf" srcId="{E81430D4-BF10-4F00-B6C8-B8B653D1E560}" destId="{02BFD227-CC6D-4F70-A1B2-692FC5276F3B}" srcOrd="0" destOrd="0" presId="urn:microsoft.com/office/officeart/2005/8/layout/process4"/>
    <dgm:cxn modelId="{43A795E6-BE18-4BD6-8A19-8870EF3610E1}" type="presParOf" srcId="{80A5A26D-F5BD-404B-832D-B83DBA4DEE24}" destId="{12AA0283-19C8-4944-B867-0303A8040E6C}" srcOrd="1" destOrd="0" presId="urn:microsoft.com/office/officeart/2005/8/layout/process4"/>
    <dgm:cxn modelId="{ED036AA8-5152-476C-B26C-A19A8D18CC52}" type="presParOf" srcId="{80A5A26D-F5BD-404B-832D-B83DBA4DEE24}" destId="{67A7E2B6-D720-4BEE-AEAF-576B7D3AEEE5}" srcOrd="2" destOrd="0" presId="urn:microsoft.com/office/officeart/2005/8/layout/process4"/>
    <dgm:cxn modelId="{D45A9A3E-E83C-4561-A036-9761BBF0CF4F}" type="presParOf" srcId="{67A7E2B6-D720-4BEE-AEAF-576B7D3AEEE5}" destId="{85BC641B-D9F2-4DA5-8EF4-28C77D0A45A5}" srcOrd="0" destOrd="0" presId="urn:microsoft.com/office/officeart/2005/8/layout/process4"/>
    <dgm:cxn modelId="{81FD19E7-B1D1-4073-B786-8155EA1D4F6A}" type="presParOf" srcId="{80A5A26D-F5BD-404B-832D-B83DBA4DEE24}" destId="{F1981132-C8D7-4155-812B-AC901CA06F9F}" srcOrd="3" destOrd="0" presId="urn:microsoft.com/office/officeart/2005/8/layout/process4"/>
    <dgm:cxn modelId="{B8BAE9BD-AB72-4E3E-88B0-E10477279701}" type="presParOf" srcId="{80A5A26D-F5BD-404B-832D-B83DBA4DEE24}" destId="{DBA72BCF-E2E0-48A2-8A2E-AD2BC5764060}" srcOrd="4" destOrd="0" presId="urn:microsoft.com/office/officeart/2005/8/layout/process4"/>
    <dgm:cxn modelId="{077B643D-5E9C-4C26-B013-536AEC3661AC}" type="presParOf" srcId="{DBA72BCF-E2E0-48A2-8A2E-AD2BC5764060}" destId="{6475C34C-D889-4C72-B837-556E1A9E12C0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26F19E7-BB05-4312-AA18-B53DFF1362E3}" type="doc">
      <dgm:prSet loTypeId="urn:microsoft.com/office/officeart/2005/8/layout/process4" loCatId="process" qsTypeId="urn:microsoft.com/office/officeart/2005/8/quickstyle/simple2" qsCatId="simple" csTypeId="urn:microsoft.com/office/officeart/2005/8/colors/accent6_1" csCatId="accent6"/>
      <dgm:spPr/>
      <dgm:t>
        <a:bodyPr/>
        <a:lstStyle/>
        <a:p>
          <a:endParaRPr lang="en-IN"/>
        </a:p>
      </dgm:t>
    </dgm:pt>
    <dgm:pt modelId="{3653BE52-8753-4B40-AF24-C87B3EC657DD}">
      <dgm:prSet/>
      <dgm:spPr/>
      <dgm:t>
        <a:bodyPr/>
        <a:lstStyle/>
        <a:p>
          <a:pPr rtl="0"/>
          <a:r>
            <a:rPr lang="en-IN" b="1" dirty="0"/>
            <a:t>by the third day</a:t>
          </a:r>
          <a:r>
            <a:rPr lang="en-IN" dirty="0"/>
            <a:t>, numerous young fibroblasts are located in the area.</a:t>
          </a:r>
        </a:p>
      </dgm:t>
    </dgm:pt>
    <dgm:pt modelId="{62C0D35A-B438-40FD-8A29-ECDADBCF35CB}" type="parTrans" cxnId="{903BF39D-842B-4882-87AA-3250D6CC00FE}">
      <dgm:prSet/>
      <dgm:spPr/>
      <dgm:t>
        <a:bodyPr/>
        <a:lstStyle/>
        <a:p>
          <a:endParaRPr lang="en-IN"/>
        </a:p>
      </dgm:t>
    </dgm:pt>
    <dgm:pt modelId="{01FAF937-B813-466C-A7AC-9B0A5B4759EA}" type="sibTrans" cxnId="{903BF39D-842B-4882-87AA-3250D6CC00FE}">
      <dgm:prSet/>
      <dgm:spPr/>
      <dgm:t>
        <a:bodyPr/>
        <a:lstStyle/>
        <a:p>
          <a:endParaRPr lang="en-IN"/>
        </a:p>
      </dgm:t>
    </dgm:pt>
    <dgm:pt modelId="{54DC4B11-B90F-4D1E-B81B-F362F9652758}">
      <dgm:prSet/>
      <dgm:spPr/>
      <dgm:t>
        <a:bodyPr/>
        <a:lstStyle/>
        <a:p>
          <a:pPr rtl="0"/>
          <a:r>
            <a:rPr lang="en-IN" dirty="0"/>
            <a:t>The highly vascular granulation tissue grows </a:t>
          </a:r>
          <a:r>
            <a:rPr lang="en-IN" dirty="0" err="1"/>
            <a:t>coronally</a:t>
          </a:r>
          <a:r>
            <a:rPr lang="en-IN" dirty="0"/>
            <a:t>, creating a new, free gingival margin and </a:t>
          </a:r>
          <a:r>
            <a:rPr lang="en-IN" dirty="0" err="1"/>
            <a:t>sulcus</a:t>
          </a:r>
          <a:r>
            <a:rPr lang="en-IN" dirty="0"/>
            <a:t>.</a:t>
          </a:r>
        </a:p>
      </dgm:t>
    </dgm:pt>
    <dgm:pt modelId="{F7BF021E-1112-4EC0-B665-F976D21F9422}" type="parTrans" cxnId="{6D5F7CEE-D27B-440B-8182-894971B0F752}">
      <dgm:prSet/>
      <dgm:spPr/>
      <dgm:t>
        <a:bodyPr/>
        <a:lstStyle/>
        <a:p>
          <a:endParaRPr lang="en-IN"/>
        </a:p>
      </dgm:t>
    </dgm:pt>
    <dgm:pt modelId="{092A1840-3821-4FE0-ACC4-883D1D1FA107}" type="sibTrans" cxnId="{6D5F7CEE-D27B-440B-8182-894971B0F752}">
      <dgm:prSet/>
      <dgm:spPr/>
      <dgm:t>
        <a:bodyPr/>
        <a:lstStyle/>
        <a:p>
          <a:endParaRPr lang="en-IN"/>
        </a:p>
      </dgm:t>
    </dgm:pt>
    <dgm:pt modelId="{8F1AF5A6-1E1A-4FFA-B1A8-AFAC01CDC810}">
      <dgm:prSet/>
      <dgm:spPr/>
      <dgm:t>
        <a:bodyPr/>
        <a:lstStyle/>
        <a:p>
          <a:pPr rtl="0"/>
          <a:r>
            <a:rPr lang="en-IN" dirty="0"/>
            <a:t>Capillaries derived from blood vessels of the periodontal ligament migrate into the granulation tissue, and </a:t>
          </a:r>
          <a:r>
            <a:rPr lang="en-IN" b="1" dirty="0"/>
            <a:t>within 2 weeks</a:t>
          </a:r>
          <a:r>
            <a:rPr lang="en-IN" dirty="0"/>
            <a:t>, they connect with gingival vessels.</a:t>
          </a:r>
        </a:p>
      </dgm:t>
    </dgm:pt>
    <dgm:pt modelId="{414584BF-2C32-4274-9B39-6F0A1DED271B}" type="parTrans" cxnId="{8867AD53-E397-45C1-A363-48C2186BAD23}">
      <dgm:prSet/>
      <dgm:spPr/>
      <dgm:t>
        <a:bodyPr/>
        <a:lstStyle/>
        <a:p>
          <a:endParaRPr lang="en-IN"/>
        </a:p>
      </dgm:t>
    </dgm:pt>
    <dgm:pt modelId="{92C0A306-4252-486F-A92A-1938637D5AAD}" type="sibTrans" cxnId="{8867AD53-E397-45C1-A363-48C2186BAD23}">
      <dgm:prSet/>
      <dgm:spPr/>
      <dgm:t>
        <a:bodyPr/>
        <a:lstStyle/>
        <a:p>
          <a:endParaRPr lang="en-IN"/>
        </a:p>
      </dgm:t>
    </dgm:pt>
    <dgm:pt modelId="{33FFD182-0FEA-46C4-B282-2BCAE6D89FDC}" type="pres">
      <dgm:prSet presAssocID="{226F19E7-BB05-4312-AA18-B53DFF1362E3}" presName="Name0" presStyleCnt="0">
        <dgm:presLayoutVars>
          <dgm:dir/>
          <dgm:animLvl val="lvl"/>
          <dgm:resizeHandles val="exact"/>
        </dgm:presLayoutVars>
      </dgm:prSet>
      <dgm:spPr/>
    </dgm:pt>
    <dgm:pt modelId="{87761225-61BE-41A0-879B-37318B2E25D6}" type="pres">
      <dgm:prSet presAssocID="{8F1AF5A6-1E1A-4FFA-B1A8-AFAC01CDC810}" presName="boxAndChildren" presStyleCnt="0"/>
      <dgm:spPr/>
    </dgm:pt>
    <dgm:pt modelId="{8B171FBC-CBBB-48D4-9683-20136E566360}" type="pres">
      <dgm:prSet presAssocID="{8F1AF5A6-1E1A-4FFA-B1A8-AFAC01CDC810}" presName="parentTextBox" presStyleLbl="node1" presStyleIdx="0" presStyleCnt="3"/>
      <dgm:spPr/>
    </dgm:pt>
    <dgm:pt modelId="{79346008-6CE5-4058-B1B3-8D0B160D57B6}" type="pres">
      <dgm:prSet presAssocID="{092A1840-3821-4FE0-ACC4-883D1D1FA107}" presName="sp" presStyleCnt="0"/>
      <dgm:spPr/>
    </dgm:pt>
    <dgm:pt modelId="{80C30825-1327-47EF-8225-332915CFE2CD}" type="pres">
      <dgm:prSet presAssocID="{54DC4B11-B90F-4D1E-B81B-F362F9652758}" presName="arrowAndChildren" presStyleCnt="0"/>
      <dgm:spPr/>
    </dgm:pt>
    <dgm:pt modelId="{E975F9C9-9016-4922-9E6E-54B2CB38C384}" type="pres">
      <dgm:prSet presAssocID="{54DC4B11-B90F-4D1E-B81B-F362F9652758}" presName="parentTextArrow" presStyleLbl="node1" presStyleIdx="1" presStyleCnt="3"/>
      <dgm:spPr/>
    </dgm:pt>
    <dgm:pt modelId="{3F2E0DD3-65BF-4A35-9B87-950C97BDC944}" type="pres">
      <dgm:prSet presAssocID="{01FAF937-B813-466C-A7AC-9B0A5B4759EA}" presName="sp" presStyleCnt="0"/>
      <dgm:spPr/>
    </dgm:pt>
    <dgm:pt modelId="{DA232134-3364-483F-95DD-DDA573453257}" type="pres">
      <dgm:prSet presAssocID="{3653BE52-8753-4B40-AF24-C87B3EC657DD}" presName="arrowAndChildren" presStyleCnt="0"/>
      <dgm:spPr/>
    </dgm:pt>
    <dgm:pt modelId="{67046948-86C0-4D2B-A568-90ADE2675D2C}" type="pres">
      <dgm:prSet presAssocID="{3653BE52-8753-4B40-AF24-C87B3EC657DD}" presName="parentTextArrow" presStyleLbl="node1" presStyleIdx="2" presStyleCnt="3"/>
      <dgm:spPr/>
    </dgm:pt>
  </dgm:ptLst>
  <dgm:cxnLst>
    <dgm:cxn modelId="{E630890A-6B67-474A-AA64-EAAA01B8BB52}" type="presOf" srcId="{3653BE52-8753-4B40-AF24-C87B3EC657DD}" destId="{67046948-86C0-4D2B-A568-90ADE2675D2C}" srcOrd="0" destOrd="0" presId="urn:microsoft.com/office/officeart/2005/8/layout/process4"/>
    <dgm:cxn modelId="{8867AD53-E397-45C1-A363-48C2186BAD23}" srcId="{226F19E7-BB05-4312-AA18-B53DFF1362E3}" destId="{8F1AF5A6-1E1A-4FFA-B1A8-AFAC01CDC810}" srcOrd="2" destOrd="0" parTransId="{414584BF-2C32-4274-9B39-6F0A1DED271B}" sibTransId="{92C0A306-4252-486F-A92A-1938637D5AAD}"/>
    <dgm:cxn modelId="{2161B479-4A36-4884-A3A9-BBA3B2864B01}" type="presOf" srcId="{8F1AF5A6-1E1A-4FFA-B1A8-AFAC01CDC810}" destId="{8B171FBC-CBBB-48D4-9683-20136E566360}" srcOrd="0" destOrd="0" presId="urn:microsoft.com/office/officeart/2005/8/layout/process4"/>
    <dgm:cxn modelId="{A2691382-1C66-40ED-ABAC-40FC73CB088D}" type="presOf" srcId="{226F19E7-BB05-4312-AA18-B53DFF1362E3}" destId="{33FFD182-0FEA-46C4-B282-2BCAE6D89FDC}" srcOrd="0" destOrd="0" presId="urn:microsoft.com/office/officeart/2005/8/layout/process4"/>
    <dgm:cxn modelId="{F0907387-680D-48B7-8E8C-BCEE591B08D0}" type="presOf" srcId="{54DC4B11-B90F-4D1E-B81B-F362F9652758}" destId="{E975F9C9-9016-4922-9E6E-54B2CB38C384}" srcOrd="0" destOrd="0" presId="urn:microsoft.com/office/officeart/2005/8/layout/process4"/>
    <dgm:cxn modelId="{903BF39D-842B-4882-87AA-3250D6CC00FE}" srcId="{226F19E7-BB05-4312-AA18-B53DFF1362E3}" destId="{3653BE52-8753-4B40-AF24-C87B3EC657DD}" srcOrd="0" destOrd="0" parTransId="{62C0D35A-B438-40FD-8A29-ECDADBCF35CB}" sibTransId="{01FAF937-B813-466C-A7AC-9B0A5B4759EA}"/>
    <dgm:cxn modelId="{6D5F7CEE-D27B-440B-8182-894971B0F752}" srcId="{226F19E7-BB05-4312-AA18-B53DFF1362E3}" destId="{54DC4B11-B90F-4D1E-B81B-F362F9652758}" srcOrd="1" destOrd="0" parTransId="{F7BF021E-1112-4EC0-B665-F976D21F9422}" sibTransId="{092A1840-3821-4FE0-ACC4-883D1D1FA107}"/>
    <dgm:cxn modelId="{93A1F9B1-D67C-4640-88C1-2B518A862D13}" type="presParOf" srcId="{33FFD182-0FEA-46C4-B282-2BCAE6D89FDC}" destId="{87761225-61BE-41A0-879B-37318B2E25D6}" srcOrd="0" destOrd="0" presId="urn:microsoft.com/office/officeart/2005/8/layout/process4"/>
    <dgm:cxn modelId="{ED4183D4-A5D7-4F20-AE7B-03CDF8E53965}" type="presParOf" srcId="{87761225-61BE-41A0-879B-37318B2E25D6}" destId="{8B171FBC-CBBB-48D4-9683-20136E566360}" srcOrd="0" destOrd="0" presId="urn:microsoft.com/office/officeart/2005/8/layout/process4"/>
    <dgm:cxn modelId="{BECF4ED2-4FF3-464C-BE0F-33FB926B0514}" type="presParOf" srcId="{33FFD182-0FEA-46C4-B282-2BCAE6D89FDC}" destId="{79346008-6CE5-4058-B1B3-8D0B160D57B6}" srcOrd="1" destOrd="0" presId="urn:microsoft.com/office/officeart/2005/8/layout/process4"/>
    <dgm:cxn modelId="{65D8B2D8-BFD2-443E-AF9E-E7275B3F9BAE}" type="presParOf" srcId="{33FFD182-0FEA-46C4-B282-2BCAE6D89FDC}" destId="{80C30825-1327-47EF-8225-332915CFE2CD}" srcOrd="2" destOrd="0" presId="urn:microsoft.com/office/officeart/2005/8/layout/process4"/>
    <dgm:cxn modelId="{27D77080-7C81-4406-8DE0-D24A5738EE19}" type="presParOf" srcId="{80C30825-1327-47EF-8225-332915CFE2CD}" destId="{E975F9C9-9016-4922-9E6E-54B2CB38C384}" srcOrd="0" destOrd="0" presId="urn:microsoft.com/office/officeart/2005/8/layout/process4"/>
    <dgm:cxn modelId="{1559D8C1-94C3-454B-A3E4-416B23968C5F}" type="presParOf" srcId="{33FFD182-0FEA-46C4-B282-2BCAE6D89FDC}" destId="{3F2E0DD3-65BF-4A35-9B87-950C97BDC944}" srcOrd="3" destOrd="0" presId="urn:microsoft.com/office/officeart/2005/8/layout/process4"/>
    <dgm:cxn modelId="{76E35D2B-EF81-422A-A322-EE9C1C68F1B3}" type="presParOf" srcId="{33FFD182-0FEA-46C4-B282-2BCAE6D89FDC}" destId="{DA232134-3364-483F-95DD-DDA573453257}" srcOrd="4" destOrd="0" presId="urn:microsoft.com/office/officeart/2005/8/layout/process4"/>
    <dgm:cxn modelId="{15F183E6-5059-4181-AF7A-A217EDF2F0D9}" type="presParOf" srcId="{DA232134-3364-483F-95DD-DDA573453257}" destId="{67046948-86C0-4D2B-A568-90ADE2675D2C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BFD227-CC6D-4F70-A1B2-692FC5276F3B}">
      <dsp:nvSpPr>
        <dsp:cNvPr id="0" name=""/>
        <dsp:cNvSpPr/>
      </dsp:nvSpPr>
      <dsp:spPr>
        <a:xfrm>
          <a:off x="0" y="3406931"/>
          <a:ext cx="8229600" cy="111823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marL="0" lvl="0" indent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100" b="1" kern="1200" dirty="0"/>
            <a:t>By 24 hours</a:t>
          </a:r>
          <a:r>
            <a:rPr lang="en-IN" sz="2100" kern="1200" dirty="0"/>
            <a:t>, there is an increase in new connective tissue cells, mainly </a:t>
          </a:r>
          <a:r>
            <a:rPr lang="en-IN" sz="2100" kern="1200" dirty="0" err="1"/>
            <a:t>angioblasts</a:t>
          </a:r>
          <a:r>
            <a:rPr lang="en-IN" sz="2100" kern="1200" dirty="0"/>
            <a:t>, just beneath the surface layer of inflammation and necrosis. </a:t>
          </a:r>
        </a:p>
      </dsp:txBody>
      <dsp:txXfrm>
        <a:off x="0" y="3406931"/>
        <a:ext cx="8229600" cy="1118231"/>
      </dsp:txXfrm>
    </dsp:sp>
    <dsp:sp modelId="{85BC641B-D9F2-4DA5-8EF4-28C77D0A45A5}">
      <dsp:nvSpPr>
        <dsp:cNvPr id="0" name=""/>
        <dsp:cNvSpPr/>
      </dsp:nvSpPr>
      <dsp:spPr>
        <a:xfrm rot="10800000">
          <a:off x="0" y="1703865"/>
          <a:ext cx="8229600" cy="1719839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marL="0" lvl="0" indent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100" kern="1200" dirty="0"/>
            <a:t>The clot is then replaced by granulation tissue. </a:t>
          </a:r>
        </a:p>
      </dsp:txBody>
      <dsp:txXfrm rot="10800000">
        <a:off x="0" y="1703865"/>
        <a:ext cx="8229600" cy="1117500"/>
      </dsp:txXfrm>
    </dsp:sp>
    <dsp:sp modelId="{6475C34C-D889-4C72-B837-556E1A9E12C0}">
      <dsp:nvSpPr>
        <dsp:cNvPr id="0" name=""/>
        <dsp:cNvSpPr/>
      </dsp:nvSpPr>
      <dsp:spPr>
        <a:xfrm rot="10800000">
          <a:off x="0" y="799"/>
          <a:ext cx="8229600" cy="1719839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marL="0" lvl="0" indent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100" b="1" kern="1200" dirty="0"/>
            <a:t>The initial response </a:t>
          </a:r>
          <a:r>
            <a:rPr lang="en-IN" sz="2100" kern="1200" dirty="0"/>
            <a:t>......formation of a protective surface clot; the underlying tissue becomes acutely inflamed, with some necrosis. </a:t>
          </a:r>
        </a:p>
      </dsp:txBody>
      <dsp:txXfrm rot="10800000">
        <a:off x="0" y="799"/>
        <a:ext cx="8229600" cy="11175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171FBC-CBBB-48D4-9683-20136E566360}">
      <dsp:nvSpPr>
        <dsp:cNvPr id="0" name=""/>
        <dsp:cNvSpPr/>
      </dsp:nvSpPr>
      <dsp:spPr>
        <a:xfrm>
          <a:off x="0" y="3406931"/>
          <a:ext cx="8229600" cy="111823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900" kern="1200" dirty="0"/>
            <a:t>Capillaries derived from blood vessels of the periodontal ligament migrate into the granulation tissue, and </a:t>
          </a:r>
          <a:r>
            <a:rPr lang="en-IN" sz="1900" b="1" kern="1200" dirty="0"/>
            <a:t>within 2 weeks</a:t>
          </a:r>
          <a:r>
            <a:rPr lang="en-IN" sz="1900" kern="1200" dirty="0"/>
            <a:t>, they connect with gingival vessels.</a:t>
          </a:r>
        </a:p>
      </dsp:txBody>
      <dsp:txXfrm>
        <a:off x="0" y="3406931"/>
        <a:ext cx="8229600" cy="1118231"/>
      </dsp:txXfrm>
    </dsp:sp>
    <dsp:sp modelId="{E975F9C9-9016-4922-9E6E-54B2CB38C384}">
      <dsp:nvSpPr>
        <dsp:cNvPr id="0" name=""/>
        <dsp:cNvSpPr/>
      </dsp:nvSpPr>
      <dsp:spPr>
        <a:xfrm rot="10800000">
          <a:off x="0" y="1703865"/>
          <a:ext cx="8229600" cy="1719839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900" kern="1200" dirty="0"/>
            <a:t>The highly vascular granulation tissue grows </a:t>
          </a:r>
          <a:r>
            <a:rPr lang="en-IN" sz="1900" kern="1200" dirty="0" err="1"/>
            <a:t>coronally</a:t>
          </a:r>
          <a:r>
            <a:rPr lang="en-IN" sz="1900" kern="1200" dirty="0"/>
            <a:t>, creating a new, free gingival margin and </a:t>
          </a:r>
          <a:r>
            <a:rPr lang="en-IN" sz="1900" kern="1200" dirty="0" err="1"/>
            <a:t>sulcus</a:t>
          </a:r>
          <a:r>
            <a:rPr lang="en-IN" sz="1900" kern="1200" dirty="0"/>
            <a:t>.</a:t>
          </a:r>
        </a:p>
      </dsp:txBody>
      <dsp:txXfrm rot="10800000">
        <a:off x="0" y="1703865"/>
        <a:ext cx="8229600" cy="1117500"/>
      </dsp:txXfrm>
    </dsp:sp>
    <dsp:sp modelId="{67046948-86C0-4D2B-A568-90ADE2675D2C}">
      <dsp:nvSpPr>
        <dsp:cNvPr id="0" name=""/>
        <dsp:cNvSpPr/>
      </dsp:nvSpPr>
      <dsp:spPr>
        <a:xfrm rot="10800000">
          <a:off x="0" y="799"/>
          <a:ext cx="8229600" cy="1719839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900" b="1" kern="1200" dirty="0"/>
            <a:t>by the third day</a:t>
          </a:r>
          <a:r>
            <a:rPr lang="en-IN" sz="1900" kern="1200" dirty="0"/>
            <a:t>, numerous young fibroblasts are located in the area.</a:t>
          </a:r>
        </a:p>
      </dsp:txBody>
      <dsp:txXfrm rot="10800000">
        <a:off x="0" y="799"/>
        <a:ext cx="8229600" cy="11175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F636F-E216-476D-A0F1-DE83AB528403}" type="datetimeFigureOut">
              <a:rPr lang="en-IN" smtClean="0"/>
              <a:pPr/>
              <a:t>06-07-2022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95CA1-DB17-4919-B097-B028B83C226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F636F-E216-476D-A0F1-DE83AB528403}" type="datetimeFigureOut">
              <a:rPr lang="en-IN" smtClean="0"/>
              <a:pPr/>
              <a:t>06-07-2022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95CA1-DB17-4919-B097-B028B83C226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F636F-E216-476D-A0F1-DE83AB528403}" type="datetimeFigureOut">
              <a:rPr lang="en-IN" smtClean="0"/>
              <a:pPr/>
              <a:t>06-07-2022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95CA1-DB17-4919-B097-B028B83C226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F636F-E216-476D-A0F1-DE83AB528403}" type="datetimeFigureOut">
              <a:rPr lang="en-IN" smtClean="0"/>
              <a:pPr/>
              <a:t>06-07-2022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95CA1-DB17-4919-B097-B028B83C226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F636F-E216-476D-A0F1-DE83AB528403}" type="datetimeFigureOut">
              <a:rPr lang="en-IN" smtClean="0"/>
              <a:pPr/>
              <a:t>06-07-2022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95CA1-DB17-4919-B097-B028B83C226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F636F-E216-476D-A0F1-DE83AB528403}" type="datetimeFigureOut">
              <a:rPr lang="en-IN" smtClean="0"/>
              <a:pPr/>
              <a:t>06-07-2022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95CA1-DB17-4919-B097-B028B83C226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F636F-E216-476D-A0F1-DE83AB528403}" type="datetimeFigureOut">
              <a:rPr lang="en-IN" smtClean="0"/>
              <a:pPr/>
              <a:t>06-07-2022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95CA1-DB17-4919-B097-B028B83C226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F636F-E216-476D-A0F1-DE83AB528403}" type="datetimeFigureOut">
              <a:rPr lang="en-IN" smtClean="0"/>
              <a:pPr/>
              <a:t>06-07-2022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95CA1-DB17-4919-B097-B028B83C226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F636F-E216-476D-A0F1-DE83AB528403}" type="datetimeFigureOut">
              <a:rPr lang="en-IN" smtClean="0"/>
              <a:pPr/>
              <a:t>06-07-2022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95CA1-DB17-4919-B097-B028B83C226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F636F-E216-476D-A0F1-DE83AB528403}" type="datetimeFigureOut">
              <a:rPr lang="en-IN" smtClean="0"/>
              <a:pPr/>
              <a:t>06-07-2022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95CA1-DB17-4919-B097-B028B83C226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F636F-E216-476D-A0F1-DE83AB528403}" type="datetimeFigureOut">
              <a:rPr lang="en-IN" smtClean="0"/>
              <a:pPr/>
              <a:t>06-07-2022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95CA1-DB17-4919-B097-B028B83C226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1F636F-E216-476D-A0F1-DE83AB528403}" type="datetimeFigureOut">
              <a:rPr lang="en-IN" smtClean="0"/>
              <a:pPr/>
              <a:t>06-07-2022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595CA1-DB17-4919-B097-B028B83C226D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2750323"/>
            <a:ext cx="7772400" cy="1470025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IN" sz="4000" b="1" dirty="0">
                <a:solidFill>
                  <a:srgbClr val="7030A0"/>
                </a:solidFill>
              </a:rPr>
              <a:t>GINGIVAL SURGICAL TECHNIQUES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528" y="4843606"/>
            <a:ext cx="6400800" cy="1752600"/>
          </a:xfrm>
        </p:spPr>
        <p:txBody>
          <a:bodyPr>
            <a:normAutofit/>
          </a:bodyPr>
          <a:lstStyle/>
          <a:p>
            <a:pPr algn="l"/>
            <a:r>
              <a:rPr lang="en-US" sz="2100" dirty="0">
                <a:solidFill>
                  <a:schemeClr val="accent6">
                    <a:lumMod val="75000"/>
                  </a:schemeClr>
                </a:solidFill>
                <a:latin typeface="Forte" panose="03060902040502070203" pitchFamily="66" charset="0"/>
              </a:rPr>
              <a:t>PRESENTED BY:</a:t>
            </a:r>
          </a:p>
          <a:p>
            <a:pPr algn="l"/>
            <a:r>
              <a:rPr lang="en-US" sz="2100" dirty="0">
                <a:solidFill>
                  <a:schemeClr val="accent6">
                    <a:lumMod val="75000"/>
                  </a:schemeClr>
                </a:solidFill>
                <a:latin typeface="Forte" panose="03060902040502070203" pitchFamily="66" charset="0"/>
              </a:rPr>
              <a:t>Dr Sonika Bodhi</a:t>
            </a:r>
          </a:p>
          <a:p>
            <a:pPr algn="l"/>
            <a:r>
              <a:rPr lang="en-US" sz="2100" dirty="0">
                <a:solidFill>
                  <a:schemeClr val="accent6">
                    <a:lumMod val="75000"/>
                  </a:schemeClr>
                </a:solidFill>
                <a:latin typeface="Forte" panose="03060902040502070203" pitchFamily="66" charset="0"/>
              </a:rPr>
              <a:t>Reader</a:t>
            </a:r>
          </a:p>
          <a:p>
            <a:pPr algn="l"/>
            <a:r>
              <a:rPr lang="en-US" sz="2100" dirty="0">
                <a:solidFill>
                  <a:schemeClr val="accent6">
                    <a:lumMod val="75000"/>
                  </a:schemeClr>
                </a:solidFill>
                <a:latin typeface="Forte" panose="03060902040502070203" pitchFamily="66" charset="0"/>
              </a:rPr>
              <a:t>Dept. of Periodontology</a:t>
            </a:r>
          </a:p>
          <a:p>
            <a:endParaRPr lang="en-IN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B14C3FA-7336-FA5E-024C-B8A17AEDD925}"/>
              </a:ext>
            </a:extLst>
          </p:cNvPr>
          <p:cNvSpPr txBox="1"/>
          <p:nvPr/>
        </p:nvSpPr>
        <p:spPr>
          <a:xfrm>
            <a:off x="2231232" y="260648"/>
            <a:ext cx="6912768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u="sng" dirty="0">
                <a:solidFill>
                  <a:schemeClr val="accent2">
                    <a:lumMod val="75000"/>
                  </a:schemeClr>
                </a:solidFill>
                <a:latin typeface="Forte" panose="03060902040502070203" pitchFamily="66" charset="0"/>
              </a:rPr>
              <a:t>RUNGTA COLLEGE OF DENTAL SCIENCES AND RESEARCH,BHILAI</a:t>
            </a:r>
          </a:p>
        </p:txBody>
      </p:sp>
      <p:pic>
        <p:nvPicPr>
          <p:cNvPr id="6" name="Picture 5" descr="rungta logo">
            <a:extLst>
              <a:ext uri="{FF2B5EF4-FFF2-40B4-BE49-F238E27FC236}">
                <a16:creationId xmlns:a16="http://schemas.microsoft.com/office/drawing/2014/main" id="{894B2C45-C285-2FC8-0DCC-0EBEE3F076E7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5916" y="1403954"/>
            <a:ext cx="1512168" cy="12336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IN" sz="2800" dirty="0"/>
              <a:t>The flow of gingival fluid in humans is initially increased after </a:t>
            </a:r>
            <a:r>
              <a:rPr lang="en-IN" sz="2800" dirty="0" err="1"/>
              <a:t>gingivectomy</a:t>
            </a:r>
            <a:r>
              <a:rPr lang="en-IN" sz="2800" dirty="0"/>
              <a:t> and diminishes as healing progresses.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600" b="1" dirty="0" err="1">
                <a:solidFill>
                  <a:srgbClr val="7030A0"/>
                </a:solidFill>
              </a:rPr>
              <a:t>Gingivectomy</a:t>
            </a:r>
            <a:r>
              <a:rPr lang="en-IN" sz="3600" b="1" dirty="0">
                <a:solidFill>
                  <a:srgbClr val="7030A0"/>
                </a:solidFill>
              </a:rPr>
              <a:t> by </a:t>
            </a:r>
            <a:r>
              <a:rPr lang="en-IN" sz="3600" b="1" dirty="0" err="1">
                <a:solidFill>
                  <a:srgbClr val="7030A0"/>
                </a:solidFill>
              </a:rPr>
              <a:t>Electrosurgery</a:t>
            </a:r>
            <a:endParaRPr lang="en-IN" sz="3600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  <a:buNone/>
            </a:pPr>
            <a:r>
              <a:rPr lang="en-IN" sz="2800" b="1" dirty="0"/>
              <a:t>Advantages </a:t>
            </a:r>
          </a:p>
          <a:p>
            <a:pPr algn="just">
              <a:lnSpc>
                <a:spcPct val="150000"/>
              </a:lnSpc>
            </a:pPr>
            <a:r>
              <a:rPr lang="en-IN" sz="2800" dirty="0" err="1"/>
              <a:t>Electrosurgery</a:t>
            </a:r>
            <a:r>
              <a:rPr lang="en-IN" sz="2800" dirty="0"/>
              <a:t> permits an adequate contouring of the tissue and controls </a:t>
            </a:r>
            <a:r>
              <a:rPr lang="en-IN" sz="2800" dirty="0" err="1"/>
              <a:t>hemorrhage</a:t>
            </a:r>
            <a:endParaRPr lang="en-IN"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  <a:buNone/>
            </a:pPr>
            <a:r>
              <a:rPr lang="en-IN" sz="2800" b="1" dirty="0"/>
              <a:t>Disadvantages </a:t>
            </a:r>
          </a:p>
          <a:p>
            <a:pPr algn="just">
              <a:lnSpc>
                <a:spcPct val="150000"/>
              </a:lnSpc>
            </a:pPr>
            <a:r>
              <a:rPr lang="en-IN" sz="2800" dirty="0"/>
              <a:t>cannot be used in patients who have </a:t>
            </a:r>
            <a:r>
              <a:rPr lang="en-IN" sz="2800" dirty="0" err="1"/>
              <a:t>noncompatible</a:t>
            </a:r>
            <a:r>
              <a:rPr lang="en-IN" sz="2800" dirty="0"/>
              <a:t> or poorly shielded cardiac pacemakers. </a:t>
            </a:r>
          </a:p>
          <a:p>
            <a:pPr algn="just">
              <a:lnSpc>
                <a:spcPct val="150000"/>
              </a:lnSpc>
            </a:pPr>
            <a:r>
              <a:rPr lang="en-IN" sz="2800" dirty="0"/>
              <a:t>The treatment causes an unpleasant </a:t>
            </a:r>
            <a:r>
              <a:rPr lang="en-IN" sz="2800" dirty="0" err="1"/>
              <a:t>odor</a:t>
            </a:r>
            <a:r>
              <a:rPr lang="en-IN" sz="2800" dirty="0"/>
              <a:t>. </a:t>
            </a:r>
          </a:p>
          <a:p>
            <a:pPr algn="just">
              <a:lnSpc>
                <a:spcPct val="150000"/>
              </a:lnSpc>
            </a:pPr>
            <a:r>
              <a:rPr lang="en-IN" sz="2800" dirty="0"/>
              <a:t>If the </a:t>
            </a:r>
            <a:r>
              <a:rPr lang="en-IN" sz="2800" dirty="0" err="1"/>
              <a:t>electrosurgery</a:t>
            </a:r>
            <a:r>
              <a:rPr lang="en-IN" sz="2800" dirty="0"/>
              <a:t> point touches the bone, irreparable damage can be done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IN" sz="2800" dirty="0"/>
              <a:t>Indications limited to superficial procedures such as</a:t>
            </a:r>
          </a:p>
          <a:p>
            <a:pPr lvl="1" algn="just">
              <a:lnSpc>
                <a:spcPct val="150000"/>
              </a:lnSpc>
            </a:pPr>
            <a:r>
              <a:rPr lang="en-IN" sz="2400" dirty="0"/>
              <a:t> removal of gingival enlargements, </a:t>
            </a:r>
          </a:p>
          <a:p>
            <a:pPr lvl="1" algn="just">
              <a:lnSpc>
                <a:spcPct val="150000"/>
              </a:lnSpc>
            </a:pPr>
            <a:r>
              <a:rPr lang="en-IN" sz="2400" dirty="0" err="1"/>
              <a:t>gingivoplasty</a:t>
            </a:r>
            <a:r>
              <a:rPr lang="en-IN" sz="2400" dirty="0"/>
              <a:t>, </a:t>
            </a:r>
          </a:p>
          <a:p>
            <a:pPr lvl="1" algn="just">
              <a:lnSpc>
                <a:spcPct val="150000"/>
              </a:lnSpc>
            </a:pPr>
            <a:r>
              <a:rPr lang="en-IN" sz="2400" dirty="0"/>
              <a:t>relocation of </a:t>
            </a:r>
            <a:r>
              <a:rPr lang="en-IN" sz="2400" dirty="0" err="1"/>
              <a:t>frenum</a:t>
            </a:r>
            <a:r>
              <a:rPr lang="en-IN" sz="2400" dirty="0"/>
              <a:t> and muscle attachments, and</a:t>
            </a:r>
          </a:p>
          <a:p>
            <a:pPr lvl="1" algn="just">
              <a:lnSpc>
                <a:spcPct val="150000"/>
              </a:lnSpc>
            </a:pPr>
            <a:r>
              <a:rPr lang="en-IN" sz="2400" dirty="0"/>
              <a:t>incision of periodontal abscesses and </a:t>
            </a:r>
            <a:r>
              <a:rPr lang="en-IN" sz="2400" dirty="0" err="1"/>
              <a:t>pericoronal</a:t>
            </a:r>
            <a:r>
              <a:rPr lang="en-IN" sz="2400" dirty="0"/>
              <a:t> flaps; </a:t>
            </a:r>
          </a:p>
          <a:p>
            <a:pPr lvl="1" algn="just">
              <a:lnSpc>
                <a:spcPct val="150000"/>
              </a:lnSpc>
            </a:pPr>
            <a:r>
              <a:rPr lang="en-IN" sz="2400" dirty="0"/>
              <a:t>extreme care should be exercised to avoid contacting the tooth surface.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4" name="Content Placeholder 3" descr="3-s2.0-B978070204618600018X-f018-006c-9780702046186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436096" y="2492896"/>
            <a:ext cx="3236814" cy="292122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Picture 4" descr="15955120_scaled_340x18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3568" y="1772816"/>
            <a:ext cx="4573695" cy="2448272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200" b="1" dirty="0">
                <a:solidFill>
                  <a:srgbClr val="0070C0"/>
                </a:solidFill>
              </a:rPr>
              <a:t>TECHNIQUE</a:t>
            </a:r>
            <a:endParaRPr lang="en-IN" sz="32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en-IN" sz="2800" dirty="0"/>
              <a:t>The removal of gingival enlargements and </a:t>
            </a:r>
            <a:r>
              <a:rPr lang="en-IN" sz="2800" dirty="0" err="1"/>
              <a:t>gingivoplasty</a:t>
            </a:r>
            <a:r>
              <a:rPr lang="en-IN" sz="2800" dirty="0"/>
              <a:t> is performed with the </a:t>
            </a:r>
            <a:r>
              <a:rPr lang="en-IN" sz="2800" b="1" dirty="0"/>
              <a:t>needle electrode</a:t>
            </a:r>
            <a:r>
              <a:rPr lang="en-IN" sz="2800" dirty="0"/>
              <a:t>, supplemented by the small, </a:t>
            </a:r>
            <a:r>
              <a:rPr lang="en-IN" sz="2800" b="1" dirty="0"/>
              <a:t>ovoid loop or the diamond-shaped electrodes </a:t>
            </a:r>
            <a:r>
              <a:rPr lang="en-IN" sz="2800" dirty="0"/>
              <a:t>for festooning.</a:t>
            </a:r>
          </a:p>
          <a:p>
            <a:pPr algn="just">
              <a:lnSpc>
                <a:spcPct val="150000"/>
              </a:lnSpc>
            </a:pPr>
            <a:r>
              <a:rPr lang="en-IN" sz="2800" dirty="0"/>
              <a:t>A blended cutting and coagulating (fully rectified) current is used. </a:t>
            </a:r>
          </a:p>
          <a:p>
            <a:pPr algn="just">
              <a:lnSpc>
                <a:spcPct val="150000"/>
              </a:lnSpc>
            </a:pPr>
            <a:r>
              <a:rPr lang="en-IN" sz="2800" dirty="0"/>
              <a:t>In all reshaping procedures, the electrode is activated and moved in a concise “shaving” motion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</a:pPr>
            <a:r>
              <a:rPr lang="en-IN" sz="2800" dirty="0"/>
              <a:t>In the treatment of acute periodontal abscesses, the incision to establish drainage can be made with the needle electrode without exerting painful pressure. </a:t>
            </a:r>
          </a:p>
          <a:p>
            <a:pPr algn="just">
              <a:lnSpc>
                <a:spcPct val="150000"/>
              </a:lnSpc>
            </a:pPr>
            <a:r>
              <a:rPr lang="en-IN" sz="2800" dirty="0"/>
              <a:t>The incision remains open because the edges are sealed by the current. </a:t>
            </a:r>
          </a:p>
          <a:p>
            <a:pPr algn="just">
              <a:lnSpc>
                <a:spcPct val="150000"/>
              </a:lnSpc>
            </a:pPr>
            <a:r>
              <a:rPr lang="en-IN" sz="2800" dirty="0"/>
              <a:t>After the acute symptoms subside, the regular procedure for the treatment of the periodontal abscess is followed.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en-IN" sz="2800" dirty="0"/>
              <a:t>For </a:t>
            </a:r>
            <a:r>
              <a:rPr lang="en-IN" sz="2800" dirty="0" err="1"/>
              <a:t>hemostasis</a:t>
            </a:r>
            <a:r>
              <a:rPr lang="en-IN" sz="2800" dirty="0"/>
              <a:t>, the </a:t>
            </a:r>
            <a:r>
              <a:rPr lang="en-IN" sz="2800" b="1" dirty="0"/>
              <a:t>ball electrode </a:t>
            </a:r>
            <a:r>
              <a:rPr lang="en-IN" sz="2800" dirty="0"/>
              <a:t>is used. </a:t>
            </a:r>
          </a:p>
          <a:p>
            <a:pPr algn="just">
              <a:lnSpc>
                <a:spcPct val="150000"/>
              </a:lnSpc>
            </a:pPr>
            <a:r>
              <a:rPr lang="en-IN" sz="2800" dirty="0" err="1"/>
              <a:t>Hemorrhage</a:t>
            </a:r>
            <a:r>
              <a:rPr lang="en-IN" sz="2800" dirty="0"/>
              <a:t> must be controlled by direct pressure (using air, compress, or </a:t>
            </a:r>
            <a:r>
              <a:rPr lang="en-IN" sz="2800" dirty="0" err="1"/>
              <a:t>hemostat</a:t>
            </a:r>
            <a:r>
              <a:rPr lang="en-IN" sz="2800" dirty="0"/>
              <a:t>) first; then the surface is lightly touched with a coagulating current.</a:t>
            </a:r>
          </a:p>
          <a:p>
            <a:pPr algn="just">
              <a:lnSpc>
                <a:spcPct val="150000"/>
              </a:lnSpc>
            </a:pPr>
            <a:r>
              <a:rPr lang="en-IN" sz="2800" dirty="0" err="1"/>
              <a:t>Electrosurgery</a:t>
            </a:r>
            <a:r>
              <a:rPr lang="en-IN" sz="2800" dirty="0"/>
              <a:t> is helpful for the control of isolated bleeding points. </a:t>
            </a:r>
          </a:p>
          <a:p>
            <a:pPr algn="just">
              <a:lnSpc>
                <a:spcPct val="150000"/>
              </a:lnSpc>
            </a:pPr>
            <a:r>
              <a:rPr lang="en-IN" sz="2800" dirty="0"/>
              <a:t>Bleeding areas located </a:t>
            </a:r>
            <a:r>
              <a:rPr lang="en-IN" sz="2800" dirty="0" err="1"/>
              <a:t>interproximally</a:t>
            </a:r>
            <a:r>
              <a:rPr lang="en-IN" sz="2800" dirty="0"/>
              <a:t> are reached with a thin, </a:t>
            </a:r>
            <a:r>
              <a:rPr lang="en-IN" sz="2800" b="1" dirty="0"/>
              <a:t>bar-shaped electrode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IN" sz="2800" dirty="0"/>
              <a:t>For </a:t>
            </a:r>
            <a:r>
              <a:rPr lang="en-IN" sz="2800" dirty="0" err="1"/>
              <a:t>frenum</a:t>
            </a:r>
            <a:r>
              <a:rPr lang="en-IN" sz="2800" dirty="0"/>
              <a:t> and muscle attachments relocation ...</a:t>
            </a:r>
            <a:r>
              <a:rPr lang="en-IN" sz="2800" b="1" dirty="0"/>
              <a:t>loop electrode is used.</a:t>
            </a:r>
          </a:p>
          <a:p>
            <a:pPr algn="just">
              <a:lnSpc>
                <a:spcPct val="150000"/>
              </a:lnSpc>
            </a:pPr>
            <a:r>
              <a:rPr lang="en-IN" sz="2800" dirty="0"/>
              <a:t>For acute </a:t>
            </a:r>
            <a:r>
              <a:rPr lang="en-IN" sz="2800" dirty="0" err="1"/>
              <a:t>pericoronitis</a:t>
            </a:r>
            <a:r>
              <a:rPr lang="en-IN" sz="2800" dirty="0"/>
              <a:t>, drainage may be obtained by incising the flap with a </a:t>
            </a:r>
            <a:r>
              <a:rPr lang="en-IN" sz="2800" b="1" dirty="0"/>
              <a:t>bent-needle electrode. </a:t>
            </a:r>
          </a:p>
          <a:p>
            <a:pPr algn="just">
              <a:lnSpc>
                <a:spcPct val="150000"/>
              </a:lnSpc>
            </a:pPr>
            <a:r>
              <a:rPr lang="en-IN" sz="2800" dirty="0"/>
              <a:t>A </a:t>
            </a:r>
            <a:r>
              <a:rPr lang="en-IN" sz="2800" b="1" dirty="0"/>
              <a:t>loop electrode </a:t>
            </a:r>
            <a:r>
              <a:rPr lang="en-IN" sz="2800" dirty="0"/>
              <a:t>is used to remove the flap after the acute symptoms subside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IN" sz="3200" b="1" dirty="0"/>
              <a:t>Healing after scalpel surgery &amp; </a:t>
            </a:r>
            <a:r>
              <a:rPr lang="en-IN" sz="3200" b="1" dirty="0" err="1"/>
              <a:t>electrosurgery</a:t>
            </a:r>
            <a:endParaRPr lang="en-IN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IN" sz="2800" dirty="0"/>
              <a:t>Some investigators reported no significant differences.</a:t>
            </a:r>
          </a:p>
          <a:p>
            <a:pPr algn="just">
              <a:lnSpc>
                <a:spcPct val="150000"/>
              </a:lnSpc>
            </a:pPr>
            <a:r>
              <a:rPr lang="en-IN" sz="2800" dirty="0"/>
              <a:t>Other researchers find..... delayed healing, greater reduction in gingival height, and more bone injury after </a:t>
            </a:r>
            <a:r>
              <a:rPr lang="en-IN" sz="2800" dirty="0" err="1"/>
              <a:t>electrosurgery</a:t>
            </a:r>
            <a:r>
              <a:rPr lang="en-IN" sz="2800" dirty="0"/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SPECIFIC LEARNING OBJECTIVES</a:t>
            </a:r>
            <a:endParaRPr lang="en-I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9016747"/>
              </p:ext>
            </p:extLst>
          </p:nvPr>
        </p:nvGraphicFramePr>
        <p:xfrm>
          <a:off x="457200" y="1600200"/>
          <a:ext cx="8229600" cy="132740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1832172284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836357036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8317794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CORE AREAS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DOMAIN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CATEGORY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48485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IN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Gingivectomy</a:t>
                      </a:r>
                      <a:endParaRPr lang="en-IN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Cognitive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Must to know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2871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GIngivoplasty</a:t>
                      </a:r>
                      <a:endParaRPr lang="en-IN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Cognitive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Must to know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36983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871152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600" b="1" dirty="0">
                <a:solidFill>
                  <a:srgbClr val="0070C0"/>
                </a:solidFill>
              </a:rPr>
              <a:t>LASER GINGIVECTOMY </a:t>
            </a:r>
            <a:endParaRPr lang="en-IN" sz="36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  <a:buNone/>
            </a:pPr>
            <a:r>
              <a:rPr lang="en-IN" sz="2800" dirty="0"/>
              <a:t>Most often used :</a:t>
            </a:r>
          </a:p>
          <a:p>
            <a:pPr algn="just">
              <a:lnSpc>
                <a:spcPct val="150000"/>
              </a:lnSpc>
            </a:pPr>
            <a:r>
              <a:rPr lang="en-IN" sz="2800" dirty="0"/>
              <a:t>Carbon dioxide (CO2) ....10,600 nm</a:t>
            </a:r>
          </a:p>
          <a:p>
            <a:pPr algn="just">
              <a:lnSpc>
                <a:spcPct val="150000"/>
              </a:lnSpc>
            </a:pPr>
            <a:r>
              <a:rPr lang="en-IN" sz="2800" dirty="0" err="1"/>
              <a:t>neodymium:yttrium</a:t>
            </a:r>
            <a:r>
              <a:rPr lang="en-IN" sz="2800" dirty="0"/>
              <a:t>-</a:t>
            </a:r>
            <a:r>
              <a:rPr lang="en-IN" sz="2800" dirty="0" err="1"/>
              <a:t>aluminum</a:t>
            </a:r>
            <a:r>
              <a:rPr lang="en-IN" sz="2800" dirty="0"/>
              <a:t>-garnet (</a:t>
            </a:r>
            <a:r>
              <a:rPr lang="en-IN" sz="2800" dirty="0" err="1"/>
              <a:t>Nd:YAG</a:t>
            </a:r>
            <a:r>
              <a:rPr lang="en-IN" sz="2800" dirty="0"/>
              <a:t>)...1064 nm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200" b="1" dirty="0" err="1">
                <a:solidFill>
                  <a:srgbClr val="0070C0"/>
                </a:solidFill>
              </a:rPr>
              <a:t>Gingivectomy</a:t>
            </a:r>
            <a:r>
              <a:rPr lang="en-IN" sz="3200" b="1" dirty="0">
                <a:solidFill>
                  <a:srgbClr val="0070C0"/>
                </a:solidFill>
              </a:rPr>
              <a:t> by Chemosurgery </a:t>
            </a:r>
            <a:endParaRPr lang="en-IN" sz="32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IN" sz="2800" dirty="0"/>
              <a:t>Chemicals such as  5% </a:t>
            </a:r>
            <a:r>
              <a:rPr lang="en-IN" sz="2800" dirty="0" err="1"/>
              <a:t>paraformaldehyde</a:t>
            </a:r>
            <a:r>
              <a:rPr lang="en-IN" sz="2800" dirty="0"/>
              <a:t> or potassium hydroxide</a:t>
            </a:r>
          </a:p>
          <a:p>
            <a:pPr algn="just">
              <a:lnSpc>
                <a:spcPct val="150000"/>
              </a:lnSpc>
            </a:pPr>
            <a:r>
              <a:rPr lang="en-IN" sz="2800" dirty="0"/>
              <a:t>not currently used.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200" b="1" i="1" dirty="0">
                <a:solidFill>
                  <a:srgbClr val="0070C0"/>
                </a:solidFill>
              </a:rPr>
              <a:t>Disadvantages: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en-IN" sz="2800" dirty="0"/>
              <a:t>The depth of action cannot be controlled, and therefore healthy attached tissue underlying the pocket may be injured. </a:t>
            </a:r>
          </a:p>
          <a:p>
            <a:pPr algn="just">
              <a:lnSpc>
                <a:spcPct val="150000"/>
              </a:lnSpc>
            </a:pPr>
            <a:r>
              <a:rPr lang="en-IN" sz="2800" dirty="0"/>
              <a:t>Gingival </a:t>
            </a:r>
            <a:r>
              <a:rPr lang="en-IN" sz="2800" dirty="0" err="1"/>
              <a:t>remodeling</a:t>
            </a:r>
            <a:r>
              <a:rPr lang="en-IN" sz="2800" dirty="0"/>
              <a:t> cannot be accomplished effectively. </a:t>
            </a:r>
          </a:p>
          <a:p>
            <a:pPr algn="just">
              <a:lnSpc>
                <a:spcPct val="150000"/>
              </a:lnSpc>
            </a:pPr>
            <a:r>
              <a:rPr lang="en-IN" sz="2800" dirty="0" err="1"/>
              <a:t>Epithelialization</a:t>
            </a:r>
            <a:r>
              <a:rPr lang="en-IN" sz="2800" dirty="0"/>
              <a:t> and re-formation of the </a:t>
            </a:r>
            <a:r>
              <a:rPr lang="en-IN" sz="2800" dirty="0" err="1"/>
              <a:t>junctional</a:t>
            </a:r>
            <a:r>
              <a:rPr lang="en-IN" sz="2800" dirty="0"/>
              <a:t> epithelium and reestablishment of the alveolar crest </a:t>
            </a:r>
            <a:r>
              <a:rPr lang="en-IN" sz="2800" dirty="0" err="1"/>
              <a:t>fiber</a:t>
            </a:r>
            <a:r>
              <a:rPr lang="en-IN" sz="2800" dirty="0"/>
              <a:t> system occur more slowly in chemically treated gingival wounds than in those produced by a scalpel.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600" b="1" dirty="0">
                <a:solidFill>
                  <a:srgbClr val="7030A0"/>
                </a:solidFill>
              </a:rPr>
              <a:t>GINGIVOPLASTY</a:t>
            </a:r>
            <a:endParaRPr lang="en-IN" sz="3600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en-IN" sz="2800" dirty="0" err="1"/>
              <a:t>Gingivoplasty</a:t>
            </a:r>
            <a:r>
              <a:rPr lang="en-IN" sz="2800" dirty="0"/>
              <a:t> is a reshaping of the </a:t>
            </a:r>
            <a:r>
              <a:rPr lang="en-IN" sz="2800" dirty="0" err="1"/>
              <a:t>gingiva</a:t>
            </a:r>
            <a:r>
              <a:rPr lang="en-IN" sz="2800" dirty="0"/>
              <a:t> to create physiologic gingival contours, with the sole purpose of </a:t>
            </a:r>
            <a:r>
              <a:rPr lang="en-IN" sz="2800" dirty="0" err="1"/>
              <a:t>recontouring</a:t>
            </a:r>
            <a:r>
              <a:rPr lang="en-IN" sz="2800" dirty="0"/>
              <a:t> the </a:t>
            </a:r>
            <a:r>
              <a:rPr lang="en-IN" sz="2800" dirty="0" err="1"/>
              <a:t>gingiva</a:t>
            </a:r>
            <a:r>
              <a:rPr lang="en-IN" sz="2800" dirty="0"/>
              <a:t> in the absence of pockets.</a:t>
            </a:r>
          </a:p>
          <a:p>
            <a:pPr algn="just">
              <a:lnSpc>
                <a:spcPct val="150000"/>
              </a:lnSpc>
            </a:pPr>
            <a:r>
              <a:rPr lang="en-IN" sz="2800" dirty="0" err="1"/>
              <a:t>Gingivectomy</a:t>
            </a:r>
            <a:r>
              <a:rPr lang="en-IN" sz="2800" dirty="0"/>
              <a:t> is performed to eliminate periodontal pockets and includes reshaping as part of the technique. 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en-IN" sz="2800" dirty="0"/>
              <a:t>Gingival and periodontal disease often produce deformities in the </a:t>
            </a:r>
            <a:r>
              <a:rPr lang="en-IN" sz="2800" dirty="0" err="1"/>
              <a:t>gingiva</a:t>
            </a:r>
            <a:r>
              <a:rPr lang="en-IN" sz="2800" dirty="0"/>
              <a:t> that interfere with normal food excursion, collect plaque and food debris, and prolong and aggravate the disease process. </a:t>
            </a:r>
          </a:p>
          <a:p>
            <a:pPr algn="just">
              <a:lnSpc>
                <a:spcPct val="150000"/>
              </a:lnSpc>
            </a:pPr>
            <a:r>
              <a:rPr lang="en-IN" sz="2800" dirty="0"/>
              <a:t>Such deformities include (1) gingival clefts and craters, (2) </a:t>
            </a:r>
            <a:r>
              <a:rPr lang="en-IN" sz="2800" dirty="0" err="1"/>
              <a:t>shelflike</a:t>
            </a:r>
            <a:r>
              <a:rPr lang="en-IN" sz="2800" dirty="0"/>
              <a:t> </a:t>
            </a:r>
            <a:r>
              <a:rPr lang="en-IN" sz="2800" dirty="0" err="1"/>
              <a:t>interdental</a:t>
            </a:r>
            <a:r>
              <a:rPr lang="en-IN" sz="2800" dirty="0"/>
              <a:t> papillae caused by acute necrotizing ulcerative gingivitis, and (3) gingival enlargements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2800" dirty="0" err="1"/>
              <a:t>Gingivoplasty</a:t>
            </a:r>
            <a:r>
              <a:rPr lang="en-IN" sz="2800" dirty="0"/>
              <a:t> may be done with a </a:t>
            </a:r>
          </a:p>
          <a:p>
            <a:pPr lvl="1"/>
            <a:r>
              <a:rPr lang="en-IN" dirty="0"/>
              <a:t>periodontal knife, </a:t>
            </a:r>
          </a:p>
          <a:p>
            <a:pPr lvl="1"/>
            <a:r>
              <a:rPr lang="en-IN" dirty="0"/>
              <a:t>a scalpel,</a:t>
            </a:r>
          </a:p>
          <a:p>
            <a:pPr lvl="1"/>
            <a:r>
              <a:rPr lang="en-IN" dirty="0"/>
              <a:t>rotary coarse diamond stones, or </a:t>
            </a:r>
          </a:p>
          <a:p>
            <a:pPr lvl="1"/>
            <a:r>
              <a:rPr lang="en-IN" dirty="0"/>
              <a:t>electrodes.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lnSpc>
                <a:spcPct val="150000"/>
              </a:lnSpc>
            </a:pPr>
            <a:r>
              <a:rPr lang="en-IN" sz="2800" dirty="0"/>
              <a:t>It consists of procedures that resemble those performed in festooning artificial dentures: </a:t>
            </a:r>
          </a:p>
          <a:p>
            <a:pPr lvl="1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IN" sz="2400" dirty="0"/>
              <a:t>tapering the gingival margin, </a:t>
            </a:r>
          </a:p>
          <a:p>
            <a:pPr lvl="1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IN" sz="2400" dirty="0"/>
              <a:t>creating a scalloped marginal outline, </a:t>
            </a:r>
          </a:p>
          <a:p>
            <a:pPr lvl="1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IN" sz="2400" dirty="0"/>
              <a:t>thinning the attached </a:t>
            </a:r>
            <a:r>
              <a:rPr lang="en-IN" sz="2400" dirty="0" err="1"/>
              <a:t>gingiva</a:t>
            </a:r>
            <a:r>
              <a:rPr lang="en-IN" sz="2400" dirty="0"/>
              <a:t>, and </a:t>
            </a:r>
          </a:p>
          <a:p>
            <a:pPr lvl="1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IN" sz="2400" dirty="0"/>
              <a:t>creating vertical </a:t>
            </a:r>
            <a:r>
              <a:rPr lang="en-IN" sz="2400" dirty="0" err="1"/>
              <a:t>interdental</a:t>
            </a:r>
            <a:r>
              <a:rPr lang="en-IN" sz="2400" dirty="0"/>
              <a:t> grooves and </a:t>
            </a:r>
          </a:p>
          <a:p>
            <a:pPr lvl="1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IN" sz="2400" dirty="0"/>
              <a:t>shaping the </a:t>
            </a:r>
            <a:r>
              <a:rPr lang="en-IN" sz="2400" dirty="0" err="1"/>
              <a:t>interdental</a:t>
            </a:r>
            <a:r>
              <a:rPr lang="en-IN" sz="2400" dirty="0"/>
              <a:t> papillae to provide sluiceways for the passage of food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600" b="1" dirty="0">
                <a:solidFill>
                  <a:srgbClr val="7030A0"/>
                </a:solidFill>
              </a:rPr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lnSpc>
                <a:spcPct val="170000"/>
              </a:lnSpc>
              <a:buNone/>
            </a:pPr>
            <a:r>
              <a:rPr lang="en-IN" sz="2800" dirty="0"/>
              <a:t>Current periodontal surgery must consider the </a:t>
            </a:r>
          </a:p>
          <a:p>
            <a:pPr marL="514350" indent="-514350" algn="just">
              <a:lnSpc>
                <a:spcPct val="170000"/>
              </a:lnSpc>
              <a:buFont typeface="+mj-lt"/>
              <a:buAutoNum type="arabicPeriod"/>
            </a:pPr>
            <a:r>
              <a:rPr lang="en-IN" sz="2800" dirty="0"/>
              <a:t>conservation of keratinized </a:t>
            </a:r>
            <a:r>
              <a:rPr lang="en-IN" sz="2800" dirty="0" err="1"/>
              <a:t>gingiva</a:t>
            </a:r>
            <a:r>
              <a:rPr lang="en-IN" sz="2800" dirty="0"/>
              <a:t>, </a:t>
            </a:r>
          </a:p>
          <a:p>
            <a:pPr marL="514350" indent="-514350" algn="just">
              <a:lnSpc>
                <a:spcPct val="170000"/>
              </a:lnSpc>
              <a:buFont typeface="+mj-lt"/>
              <a:buAutoNum type="arabicPeriod"/>
            </a:pPr>
            <a:r>
              <a:rPr lang="en-IN" sz="2800" dirty="0"/>
              <a:t>minimal gingival tissue loss to maintain </a:t>
            </a:r>
            <a:r>
              <a:rPr lang="en-IN" sz="2800" dirty="0" err="1"/>
              <a:t>esthetics</a:t>
            </a:r>
            <a:r>
              <a:rPr lang="en-IN" sz="2800" dirty="0"/>
              <a:t> </a:t>
            </a:r>
          </a:p>
          <a:p>
            <a:pPr marL="514350" indent="-514350" algn="just">
              <a:lnSpc>
                <a:spcPct val="170000"/>
              </a:lnSpc>
              <a:buFont typeface="+mj-lt"/>
              <a:buAutoNum type="arabicPeriod"/>
            </a:pPr>
            <a:r>
              <a:rPr lang="en-IN" sz="2800" dirty="0"/>
              <a:t>adequate access to the osseous defects for definitive defect correction, and </a:t>
            </a:r>
          </a:p>
          <a:p>
            <a:pPr marL="514350" indent="-514350" algn="just">
              <a:lnSpc>
                <a:spcPct val="170000"/>
              </a:lnSpc>
              <a:buFont typeface="+mj-lt"/>
              <a:buAutoNum type="arabicPeriod"/>
            </a:pPr>
            <a:r>
              <a:rPr lang="en-IN" sz="2800" dirty="0"/>
              <a:t>minimal postsurgical discomfort and bleeding by attempting surgical procedures that will allow primary closure 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IN" sz="2800" dirty="0"/>
              <a:t>The </a:t>
            </a:r>
            <a:r>
              <a:rPr lang="en-IN" sz="2800" dirty="0" err="1"/>
              <a:t>gingivectomy</a:t>
            </a:r>
            <a:r>
              <a:rPr lang="en-IN" sz="2800" dirty="0"/>
              <a:t> surgical technique has limited use in current surgical therapy because it does not satisfy these considerations in periodontal therapy. </a:t>
            </a:r>
          </a:p>
          <a:p>
            <a:pPr algn="just">
              <a:lnSpc>
                <a:spcPct val="150000"/>
              </a:lnSpc>
            </a:pPr>
            <a:r>
              <a:rPr lang="en-IN" sz="2800" dirty="0"/>
              <a:t>The clinician must carefully evaluate each case as to the proper application of this surgical procedure used in different ways. 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  <a:endParaRPr lang="en-IN" sz="32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n-US" sz="3200" dirty="0"/>
              <a:t>Newman MG, Takei HH, </a:t>
            </a:r>
            <a:r>
              <a:rPr lang="en-US" sz="3200" dirty="0" err="1"/>
              <a:t>Klokkevold</a:t>
            </a:r>
            <a:r>
              <a:rPr lang="en-US" sz="3200" dirty="0"/>
              <a:t> PR, Carranza FA. Carranza’s clinical periodontology, 10th ed. Saunders Elsevier; 2007.</a:t>
            </a:r>
          </a:p>
          <a:p>
            <a:pPr algn="just"/>
            <a:r>
              <a:rPr lang="en-US" sz="3200" dirty="0" err="1"/>
              <a:t>Lindhe</a:t>
            </a:r>
            <a:r>
              <a:rPr lang="en-US" sz="3200" dirty="0"/>
              <a:t> J, Lang NP and </a:t>
            </a:r>
            <a:r>
              <a:rPr lang="en-US" sz="3200" dirty="0" err="1"/>
              <a:t>Karring</a:t>
            </a:r>
            <a:r>
              <a:rPr lang="en-US" sz="3200" dirty="0"/>
              <a:t> T. Clinical Periodontology and Implant Dentistry. 6th ed. Oxford (UK): Blackwell Publishing Ltd.; 2015.</a:t>
            </a:r>
          </a:p>
          <a:p>
            <a:pPr algn="just"/>
            <a:r>
              <a:rPr lang="en-US" sz="3200" dirty="0"/>
              <a:t>Newman MG, Takei HH, </a:t>
            </a:r>
            <a:r>
              <a:rPr lang="en-US" sz="3200" dirty="0" err="1"/>
              <a:t>Klokkevold</a:t>
            </a:r>
            <a:r>
              <a:rPr lang="en-US" sz="3200" dirty="0"/>
              <a:t> PR, Carranza FA. Carranza’s clinical periodontology, 13th ed. Saunders Elsevier; 2018.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2221566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CONTENTS</a:t>
            </a:r>
            <a:b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 II</a:t>
            </a:r>
            <a:endParaRPr lang="en-IN" sz="32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I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Gingivectomy</a:t>
            </a:r>
            <a:endParaRPr lang="en-I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I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Gingivoplasty</a:t>
            </a:r>
            <a:endParaRPr lang="en-I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Summary</a:t>
            </a:r>
          </a:p>
          <a:p>
            <a:pPr algn="just">
              <a:lnSpc>
                <a:spcPct val="150000"/>
              </a:lnSpc>
            </a:pPr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References </a:t>
            </a:r>
          </a:p>
        </p:txBody>
      </p:sp>
    </p:spTree>
    <p:extLst>
      <p:ext uri="{BB962C8B-B14F-4D97-AF65-F5344CB8AC3E}">
        <p14:creationId xmlns:p14="http://schemas.microsoft.com/office/powerpoint/2010/main" val="23389909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200" b="1" dirty="0">
                <a:solidFill>
                  <a:srgbClr val="7030A0"/>
                </a:solidFill>
              </a:rPr>
              <a:t>Healing after Surgical </a:t>
            </a:r>
            <a:r>
              <a:rPr lang="en-IN" sz="3200" b="1" dirty="0" err="1">
                <a:solidFill>
                  <a:srgbClr val="7030A0"/>
                </a:solidFill>
              </a:rPr>
              <a:t>Gingivectomy</a:t>
            </a:r>
            <a:endParaRPr lang="en-IN" sz="3200" dirty="0">
              <a:solidFill>
                <a:srgbClr val="7030A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IN" sz="2800" b="1" dirty="0"/>
              <a:t>After 12 to 24 hours</a:t>
            </a:r>
            <a:r>
              <a:rPr lang="en-IN" sz="2800" dirty="0"/>
              <a:t>, epithelial cells at the margins of the wound start to migrate over the granulation tissue, separating it from the contaminated surface layer of the clot. </a:t>
            </a:r>
          </a:p>
          <a:p>
            <a:pPr algn="just">
              <a:lnSpc>
                <a:spcPct val="150000"/>
              </a:lnSpc>
            </a:pPr>
            <a:r>
              <a:rPr lang="en-IN" sz="2800" b="1" dirty="0"/>
              <a:t>In 24 to 36 hours</a:t>
            </a:r>
            <a:r>
              <a:rPr lang="en-IN" sz="2800" dirty="0"/>
              <a:t>....Epithelial activity at the margins reaches a peak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</a:pPr>
            <a:r>
              <a:rPr lang="en-IN" sz="2800" dirty="0"/>
              <a:t>The new epithelial cells arise from the basal and deeper </a:t>
            </a:r>
            <a:r>
              <a:rPr lang="en-IN" sz="2800" dirty="0" err="1"/>
              <a:t>spinous</a:t>
            </a:r>
            <a:r>
              <a:rPr lang="en-IN" sz="2800" dirty="0"/>
              <a:t> layers of the wound edge epithelium and migrate over the wound over a fibrin layer that is later </a:t>
            </a:r>
            <a:r>
              <a:rPr lang="en-IN" sz="2800" dirty="0" err="1"/>
              <a:t>resorbed</a:t>
            </a:r>
            <a:r>
              <a:rPr lang="en-IN" sz="2800" dirty="0"/>
              <a:t> and replaced by a connective tissue bed.</a:t>
            </a:r>
          </a:p>
          <a:p>
            <a:pPr algn="just">
              <a:lnSpc>
                <a:spcPct val="150000"/>
              </a:lnSpc>
            </a:pPr>
            <a:r>
              <a:rPr lang="en-IN" sz="2800" dirty="0"/>
              <a:t>The epithelial cells advance by a tumbling action, with the cells becoming fixed to the substrate by </a:t>
            </a:r>
            <a:r>
              <a:rPr lang="en-IN" sz="2800" dirty="0" err="1"/>
              <a:t>hemidesmosomes</a:t>
            </a:r>
            <a:r>
              <a:rPr lang="en-IN" sz="2800" dirty="0"/>
              <a:t> and a new basement lamina.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en-IN" sz="2800" b="1" dirty="0"/>
              <a:t>After 5 to 14 days</a:t>
            </a:r>
            <a:r>
              <a:rPr lang="en-IN" sz="2800" dirty="0"/>
              <a:t>, surface </a:t>
            </a:r>
            <a:r>
              <a:rPr lang="en-IN" sz="2800" dirty="0" err="1"/>
              <a:t>epithelialization</a:t>
            </a:r>
            <a:r>
              <a:rPr lang="en-IN" sz="2800" dirty="0"/>
              <a:t> is generally complete.</a:t>
            </a:r>
          </a:p>
          <a:p>
            <a:pPr algn="just">
              <a:lnSpc>
                <a:spcPct val="150000"/>
              </a:lnSpc>
            </a:pPr>
            <a:r>
              <a:rPr lang="en-IN" sz="2800" b="1" dirty="0"/>
              <a:t>During the first 4 weeks</a:t>
            </a:r>
            <a:r>
              <a:rPr lang="en-IN" sz="2800" dirty="0"/>
              <a:t> after </a:t>
            </a:r>
            <a:r>
              <a:rPr lang="en-IN" sz="2800" dirty="0" err="1"/>
              <a:t>gingivectomy</a:t>
            </a:r>
            <a:r>
              <a:rPr lang="en-IN" sz="2800" dirty="0"/>
              <a:t>, </a:t>
            </a:r>
            <a:r>
              <a:rPr lang="en-IN" sz="2800" dirty="0" err="1"/>
              <a:t>keratinization</a:t>
            </a:r>
            <a:r>
              <a:rPr lang="en-IN" sz="2800" dirty="0"/>
              <a:t> is less than it was before surgery. </a:t>
            </a:r>
          </a:p>
          <a:p>
            <a:pPr algn="just">
              <a:lnSpc>
                <a:spcPct val="150000"/>
              </a:lnSpc>
            </a:pPr>
            <a:r>
              <a:rPr lang="en-IN" sz="2800" dirty="0" err="1"/>
              <a:t>Vasodilation</a:t>
            </a:r>
            <a:r>
              <a:rPr lang="en-IN" sz="2800" dirty="0"/>
              <a:t> and </a:t>
            </a:r>
            <a:r>
              <a:rPr lang="en-IN" sz="2800" dirty="0" err="1"/>
              <a:t>vascularity</a:t>
            </a:r>
            <a:r>
              <a:rPr lang="en-IN" sz="2800" dirty="0"/>
              <a:t> begin to decrease after the fourth day of healing and appear to be almost normal by the sixteenth day.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IN" sz="2800" b="1" dirty="0"/>
              <a:t>Complete epithelial repair takes about 1 month.</a:t>
            </a:r>
          </a:p>
          <a:p>
            <a:pPr algn="just">
              <a:lnSpc>
                <a:spcPct val="150000"/>
              </a:lnSpc>
            </a:pPr>
            <a:r>
              <a:rPr lang="en-IN" sz="2800" b="1" dirty="0"/>
              <a:t>Complete repair of the connective tissue takes about 7 weeks.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</TotalTime>
  <Words>1151</Words>
  <Application>Microsoft Office PowerPoint</Application>
  <PresentationFormat>On-screen Show (4:3)</PresentationFormat>
  <Paragraphs>107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5" baseType="lpstr">
      <vt:lpstr>Arial</vt:lpstr>
      <vt:lpstr>Calibri</vt:lpstr>
      <vt:lpstr>Forte</vt:lpstr>
      <vt:lpstr>Times New Roman</vt:lpstr>
      <vt:lpstr>Wingdings</vt:lpstr>
      <vt:lpstr>Office Theme</vt:lpstr>
      <vt:lpstr>GINGIVAL SURGICAL TECHNIQUES</vt:lpstr>
      <vt:lpstr>SPECIFIC LEARNING OBJECTIVES</vt:lpstr>
      <vt:lpstr>CONTENTS PART II</vt:lpstr>
      <vt:lpstr>Healing after Surgical Gingivectomy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Gingivectomy by Electrosurgery</vt:lpstr>
      <vt:lpstr>PowerPoint Presentation</vt:lpstr>
      <vt:lpstr>PowerPoint Presentation</vt:lpstr>
      <vt:lpstr>PowerPoint Presentation</vt:lpstr>
      <vt:lpstr>TECHNIQUE</vt:lpstr>
      <vt:lpstr>PowerPoint Presentation</vt:lpstr>
      <vt:lpstr>PowerPoint Presentation</vt:lpstr>
      <vt:lpstr>PowerPoint Presentation</vt:lpstr>
      <vt:lpstr>Healing after scalpel surgery &amp; electrosurgery</vt:lpstr>
      <vt:lpstr>LASER GINGIVECTOMY </vt:lpstr>
      <vt:lpstr>Gingivectomy by Chemosurgery </vt:lpstr>
      <vt:lpstr>Disadvantages:</vt:lpstr>
      <vt:lpstr>GINGIVOPLASTY</vt:lpstr>
      <vt:lpstr>PowerPoint Presentation</vt:lpstr>
      <vt:lpstr>PowerPoint Presentation</vt:lpstr>
      <vt:lpstr>PowerPoint Presentation</vt:lpstr>
      <vt:lpstr>SUMMARY</vt:lpstr>
      <vt:lpstr>PowerPoint Presentation</vt:lpstr>
      <vt:lpstr>REFERENCES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DELL</dc:creator>
  <cp:lastModifiedBy>saswati mohanty</cp:lastModifiedBy>
  <cp:revision>37</cp:revision>
  <dcterms:created xsi:type="dcterms:W3CDTF">2019-01-31T13:41:51Z</dcterms:created>
  <dcterms:modified xsi:type="dcterms:W3CDTF">2022-07-06T06:44:02Z</dcterms:modified>
</cp:coreProperties>
</file>